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8" r:id="rId11"/>
    <p:sldId id="272" r:id="rId12"/>
    <p:sldId id="273" r:id="rId13"/>
    <p:sldId id="274" r:id="rId14"/>
    <p:sldId id="275" r:id="rId15"/>
    <p:sldId id="276" r:id="rId16"/>
    <p:sldId id="277" r:id="rId17"/>
    <p:sldId id="279" r:id="rId18"/>
    <p:sldId id="280" r:id="rId19"/>
    <p:sldId id="281" r:id="rId20"/>
    <p:sldId id="282" r:id="rId21"/>
    <p:sldId id="283" r:id="rId22"/>
    <p:sldId id="265" r:id="rId23"/>
    <p:sldId id="284" r:id="rId24"/>
    <p:sldId id="286" r:id="rId25"/>
    <p:sldId id="266" r:id="rId26"/>
    <p:sldId id="287" r:id="rId27"/>
    <p:sldId id="267" r:id="rId28"/>
    <p:sldId id="290" r:id="rId29"/>
    <p:sldId id="268" r:id="rId30"/>
    <p:sldId id="269" r:id="rId31"/>
    <p:sldId id="288" r:id="rId32"/>
    <p:sldId id="270" r:id="rId33"/>
    <p:sldId id="271" r:id="rId34"/>
    <p:sldId id="289" r:id="rId35"/>
    <p:sldId id="291" r:id="rId36"/>
    <p:sldId id="292" r:id="rId37"/>
    <p:sldId id="293" r:id="rId38"/>
    <p:sldId id="294" r:id="rId39"/>
    <p:sldId id="295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90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97E9-3C92-431D-B7E1-FF6DE1DABC11}" type="datetimeFigureOut">
              <a:rPr lang="en-US" smtClean="0"/>
              <a:pPr/>
              <a:t>8/2/2022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A2CA-D1D3-478C-96F9-E703F7D8E73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97E9-3C92-431D-B7E1-FF6DE1DABC11}" type="datetimeFigureOut">
              <a:rPr lang="en-US" smtClean="0"/>
              <a:pPr/>
              <a:t>8/2/2022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A2CA-D1D3-478C-96F9-E703F7D8E73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97E9-3C92-431D-B7E1-FF6DE1DABC11}" type="datetimeFigureOut">
              <a:rPr lang="en-US" smtClean="0"/>
              <a:pPr/>
              <a:t>8/2/2022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A2CA-D1D3-478C-96F9-E703F7D8E73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97E9-3C92-431D-B7E1-FF6DE1DABC11}" type="datetimeFigureOut">
              <a:rPr lang="en-US" smtClean="0"/>
              <a:pPr/>
              <a:t>8/2/2022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A2CA-D1D3-478C-96F9-E703F7D8E73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97E9-3C92-431D-B7E1-FF6DE1DABC11}" type="datetimeFigureOut">
              <a:rPr lang="en-US" smtClean="0"/>
              <a:pPr/>
              <a:t>8/2/2022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A2CA-D1D3-478C-96F9-E703F7D8E73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97E9-3C92-431D-B7E1-FF6DE1DABC11}" type="datetimeFigureOut">
              <a:rPr lang="en-US" smtClean="0"/>
              <a:pPr/>
              <a:t>8/2/2022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A2CA-D1D3-478C-96F9-E703F7D8E73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97E9-3C92-431D-B7E1-FF6DE1DABC11}" type="datetimeFigureOut">
              <a:rPr lang="en-US" smtClean="0"/>
              <a:pPr/>
              <a:t>8/2/2022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A2CA-D1D3-478C-96F9-E703F7D8E73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97E9-3C92-431D-B7E1-FF6DE1DABC11}" type="datetimeFigureOut">
              <a:rPr lang="en-US" smtClean="0"/>
              <a:pPr/>
              <a:t>8/2/2022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A2CA-D1D3-478C-96F9-E703F7D8E73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97E9-3C92-431D-B7E1-FF6DE1DABC11}" type="datetimeFigureOut">
              <a:rPr lang="en-US" smtClean="0"/>
              <a:pPr/>
              <a:t>8/2/2022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A2CA-D1D3-478C-96F9-E703F7D8E73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97E9-3C92-431D-B7E1-FF6DE1DABC11}" type="datetimeFigureOut">
              <a:rPr lang="en-US" smtClean="0"/>
              <a:pPr/>
              <a:t>8/2/2022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A2CA-D1D3-478C-96F9-E703F7D8E73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97E9-3C92-431D-B7E1-FF6DE1DABC11}" type="datetimeFigureOut">
              <a:rPr lang="en-US" smtClean="0"/>
              <a:pPr/>
              <a:t>8/2/2022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A2CA-D1D3-478C-96F9-E703F7D8E73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997E9-3C92-431D-B7E1-FF6DE1DABC11}" type="datetimeFigureOut">
              <a:rPr lang="en-US" smtClean="0"/>
              <a:pPr/>
              <a:t>8/2/2022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EA2CA-D1D3-478C-96F9-E703F7D8E73B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NUTRIENT DEFICIENCY IN PLANTS</a:t>
            </a:r>
            <a:endParaRPr lang="en-IN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2500306"/>
            <a:ext cx="62151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CHLOROSIS</a:t>
            </a:r>
            <a:r>
              <a:rPr lang="en-US" dirty="0" smtClean="0"/>
              <a:t> </a:t>
            </a:r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BOT302\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714356"/>
            <a:ext cx="5715040" cy="52286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BOT302\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958543"/>
            <a:ext cx="6500858" cy="47863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BOT302\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58601" y="1000108"/>
            <a:ext cx="6429420" cy="4661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BOT302\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42649" y="299583"/>
            <a:ext cx="5143536" cy="61520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2500306"/>
            <a:ext cx="62151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NECROSIS</a:t>
            </a:r>
            <a:r>
              <a:rPr lang="en-US" dirty="0" smtClean="0"/>
              <a:t> </a:t>
            </a:r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BOT302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42649" y="571480"/>
            <a:ext cx="5143536" cy="56482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Desktop\BOT302\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654610"/>
            <a:ext cx="6143668" cy="55449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User\Desktop\BOT302\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33617" y="101287"/>
            <a:ext cx="3938647" cy="66437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User\Desktop\BOT302\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77809" y="373184"/>
            <a:ext cx="5265959" cy="60722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MINERAL NUTRIENTS ARE ELEMENTS acquired primarily in </a:t>
            </a:r>
            <a:r>
              <a:rPr lang="en-IN" sz="2800" dirty="0" smtClean="0"/>
              <a:t>the form </a:t>
            </a:r>
            <a:r>
              <a:rPr lang="en-IN" sz="2800" dirty="0"/>
              <a:t>of inorganic ions from the soil.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/>
              <a:t>Only way of entry of minerals in biosphere is through the roots of the plants.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/>
              <a:t>After absorption mineral nutrient are transported to various locations in the plants where they are utilized in different processes.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/>
              <a:t>The study of how plants obtain and use mineral nutrients is called </a:t>
            </a:r>
            <a:r>
              <a:rPr lang="en-US" sz="2800" b="1" dirty="0" smtClean="0"/>
              <a:t>MINERAL NUTRITION.</a:t>
            </a:r>
            <a:endParaRPr lang="en-IN" sz="28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User\Desktop\BOT302\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4201" y="603868"/>
            <a:ext cx="5643602" cy="56687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User\Desktop\BOT302\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9973" y="914815"/>
            <a:ext cx="7192596" cy="47863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DEFICIENCIES OF GROUP 1 MINERAL ELEMENTS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Nitrogen</a:t>
            </a:r>
          </a:p>
          <a:p>
            <a:pPr lvl="2"/>
            <a:r>
              <a:rPr lang="en-US" dirty="0" smtClean="0"/>
              <a:t>Required in greatest amount</a:t>
            </a:r>
          </a:p>
          <a:p>
            <a:pPr lvl="2"/>
            <a:r>
              <a:rPr lang="en-US" dirty="0" smtClean="0"/>
              <a:t>Important for amino and nucleic acids</a:t>
            </a:r>
          </a:p>
          <a:p>
            <a:pPr lvl="2"/>
            <a:r>
              <a:rPr lang="en-US" dirty="0" smtClean="0"/>
              <a:t>Deficiency inhibits plant growth</a:t>
            </a:r>
          </a:p>
          <a:p>
            <a:pPr lvl="2"/>
            <a:r>
              <a:rPr lang="en-US" dirty="0" smtClean="0"/>
              <a:t>Severe deficiency can cause </a:t>
            </a:r>
            <a:r>
              <a:rPr lang="en-US" dirty="0" err="1" smtClean="0"/>
              <a:t>chlorosis</a:t>
            </a:r>
            <a:r>
              <a:rPr lang="en-US" dirty="0" smtClean="0"/>
              <a:t> and ultimately leaves die</a:t>
            </a:r>
          </a:p>
          <a:p>
            <a:r>
              <a:rPr lang="en-US" dirty="0" smtClean="0"/>
              <a:t>Sulfur</a:t>
            </a:r>
          </a:p>
          <a:p>
            <a:pPr lvl="2"/>
            <a:r>
              <a:rPr lang="en-US" dirty="0" smtClean="0"/>
              <a:t>Found in two amino acids and essential for metabolism</a:t>
            </a:r>
          </a:p>
          <a:p>
            <a:pPr lvl="2"/>
            <a:r>
              <a:rPr lang="en-US" dirty="0" smtClean="0"/>
              <a:t>Symptoms include </a:t>
            </a:r>
            <a:r>
              <a:rPr lang="en-US" dirty="0" err="1" smtClean="0"/>
              <a:t>chlorosis</a:t>
            </a:r>
            <a:r>
              <a:rPr lang="en-US" dirty="0" smtClean="0"/>
              <a:t>, stunting of growth and </a:t>
            </a:r>
            <a:r>
              <a:rPr lang="en-US" dirty="0" err="1" smtClean="0"/>
              <a:t>anthocyanin</a:t>
            </a:r>
            <a:r>
              <a:rPr lang="en-US" dirty="0" smtClean="0"/>
              <a:t> accumulation</a:t>
            </a:r>
          </a:p>
          <a:p>
            <a:pPr lvl="2"/>
            <a:r>
              <a:rPr lang="en-US" dirty="0" err="1" smtClean="0"/>
              <a:t>Chlorosis</a:t>
            </a:r>
            <a:r>
              <a:rPr lang="en-US" dirty="0" smtClean="0"/>
              <a:t> generally occur throughout the plant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User\Desktop\BOT302\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04993" y="255855"/>
            <a:ext cx="4929222" cy="62915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User\Desktop\BOT302\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56831" y="944688"/>
            <a:ext cx="6963504" cy="49292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/>
              <a:t>Phopshorus</a:t>
            </a:r>
            <a:endParaRPr lang="en-US" dirty="0" smtClean="0"/>
          </a:p>
          <a:p>
            <a:pPr lvl="2" algn="just">
              <a:lnSpc>
                <a:spcPct val="150000"/>
              </a:lnSpc>
            </a:pPr>
            <a:r>
              <a:rPr lang="en-IN" dirty="0"/>
              <a:t>Characteristic symptoms of </a:t>
            </a:r>
            <a:r>
              <a:rPr lang="en-IN" dirty="0" smtClean="0"/>
              <a:t>phosphorus deficiency </a:t>
            </a:r>
            <a:r>
              <a:rPr lang="en-IN" dirty="0"/>
              <a:t>include stunted growth in young plants </a:t>
            </a:r>
            <a:endParaRPr lang="en-IN" dirty="0" smtClean="0"/>
          </a:p>
          <a:p>
            <a:pPr lvl="2" algn="just">
              <a:lnSpc>
                <a:spcPct val="150000"/>
              </a:lnSpc>
            </a:pPr>
            <a:r>
              <a:rPr lang="en-IN" dirty="0" smtClean="0"/>
              <a:t>Dark green </a:t>
            </a:r>
            <a:r>
              <a:rPr lang="en-IN" dirty="0"/>
              <a:t>coloration of the leaves, which may be </a:t>
            </a:r>
            <a:r>
              <a:rPr lang="en-IN" dirty="0" smtClean="0"/>
              <a:t>malformed and </a:t>
            </a:r>
          </a:p>
          <a:p>
            <a:pPr lvl="2" algn="just">
              <a:lnSpc>
                <a:spcPct val="150000"/>
              </a:lnSpc>
            </a:pPr>
            <a:r>
              <a:rPr lang="en-IN" dirty="0" smtClean="0"/>
              <a:t>Contain small </a:t>
            </a:r>
            <a:r>
              <a:rPr lang="en-IN" dirty="0"/>
              <a:t>spots of dead tissue </a:t>
            </a:r>
            <a:r>
              <a:rPr lang="en-IN" dirty="0" smtClean="0"/>
              <a:t>called </a:t>
            </a:r>
            <a:r>
              <a:rPr lang="en-IN" b="1" dirty="0" smtClean="0"/>
              <a:t>necrotic spots</a:t>
            </a:r>
          </a:p>
          <a:p>
            <a:pPr lvl="2" algn="just">
              <a:lnSpc>
                <a:spcPct val="150000"/>
              </a:lnSpc>
            </a:pPr>
            <a:r>
              <a:rPr lang="en-US" dirty="0" smtClean="0"/>
              <a:t>Also include production of slender stem and death of older leaves.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8469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DEFICIENCIES OF GROUP 2 MINERAL ELEMENTS</a:t>
            </a:r>
            <a:endParaRPr kumimoji="0" lang="en-IN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User\Desktop\BOT302\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771939"/>
            <a:ext cx="5429288" cy="53086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143668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Silicon </a:t>
            </a:r>
          </a:p>
          <a:p>
            <a:pPr lvl="2" algn="just"/>
            <a:r>
              <a:rPr lang="en-IN" dirty="0" smtClean="0"/>
              <a:t>Plants deficient in silicon are more susceptible to lodging (falling over) and fungal infection.</a:t>
            </a:r>
          </a:p>
          <a:p>
            <a:pPr lvl="2" algn="just"/>
            <a:r>
              <a:rPr lang="en-IN" dirty="0"/>
              <a:t>It also forms complexes with </a:t>
            </a:r>
            <a:r>
              <a:rPr lang="en-IN" dirty="0" err="1"/>
              <a:t>polyphenols</a:t>
            </a:r>
            <a:r>
              <a:rPr lang="en-IN" dirty="0"/>
              <a:t> </a:t>
            </a:r>
            <a:r>
              <a:rPr lang="en-IN" dirty="0" smtClean="0"/>
              <a:t>and thus </a:t>
            </a:r>
            <a:r>
              <a:rPr lang="en-IN" dirty="0"/>
              <a:t>serves as an alternative to lignin in the </a:t>
            </a:r>
            <a:r>
              <a:rPr lang="en-IN" dirty="0" smtClean="0"/>
              <a:t>reinforcement of </a:t>
            </a:r>
            <a:r>
              <a:rPr lang="en-IN" dirty="0"/>
              <a:t>cell walls. </a:t>
            </a:r>
          </a:p>
          <a:p>
            <a:pPr lvl="2" algn="just"/>
            <a:r>
              <a:rPr lang="en-IN" dirty="0" smtClean="0"/>
              <a:t>In </a:t>
            </a:r>
            <a:r>
              <a:rPr lang="en-IN" dirty="0"/>
              <a:t>addition, silicon can ameliorate the </a:t>
            </a:r>
            <a:r>
              <a:rPr lang="en-IN" dirty="0" smtClean="0"/>
              <a:t>toxicity of </a:t>
            </a:r>
            <a:r>
              <a:rPr lang="en-IN" dirty="0"/>
              <a:t>many heavy metals</a:t>
            </a:r>
            <a:r>
              <a:rPr lang="en-IN" dirty="0" smtClean="0"/>
              <a:t>.</a:t>
            </a:r>
          </a:p>
          <a:p>
            <a:pPr algn="just"/>
            <a:r>
              <a:rPr lang="en-US" dirty="0" smtClean="0"/>
              <a:t>Boron </a:t>
            </a:r>
          </a:p>
          <a:p>
            <a:pPr lvl="2" algn="just"/>
            <a:r>
              <a:rPr lang="en-IN" dirty="0" smtClean="0"/>
              <a:t>A characteristic </a:t>
            </a:r>
            <a:r>
              <a:rPr lang="en-IN" dirty="0"/>
              <a:t>symptom is black necrosis of the </a:t>
            </a:r>
            <a:r>
              <a:rPr lang="en-IN" dirty="0" smtClean="0"/>
              <a:t>young leaves </a:t>
            </a:r>
            <a:r>
              <a:rPr lang="en-IN" dirty="0"/>
              <a:t>and terminal buds.</a:t>
            </a:r>
          </a:p>
          <a:p>
            <a:pPr lvl="2" algn="just"/>
            <a:r>
              <a:rPr lang="en-US" dirty="0" smtClean="0"/>
              <a:t>Stems may be unusually stiff or brittle</a:t>
            </a:r>
            <a:r>
              <a:rPr lang="en-IN" dirty="0" smtClean="0"/>
              <a:t>.</a:t>
            </a:r>
          </a:p>
          <a:p>
            <a:pPr lvl="2" algn="just"/>
            <a:r>
              <a:rPr lang="en-US" dirty="0" smtClean="0"/>
              <a:t>Apical dominance may be lost.</a:t>
            </a:r>
          </a:p>
          <a:p>
            <a:pPr lvl="2" algn="just"/>
            <a:r>
              <a:rPr lang="en-US" dirty="0" smtClean="0"/>
              <a:t>Structures such as fruits and tubers exhibit necrosis.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User\Desktop\BOT302\little lea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718681"/>
            <a:ext cx="7072362" cy="52974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DEFICIENCIES OF GROUP </a:t>
            </a:r>
            <a:r>
              <a:rPr lang="en-US" dirty="0" smtClean="0"/>
              <a:t>3 </a:t>
            </a:r>
            <a:r>
              <a:rPr lang="en-US" dirty="0"/>
              <a:t>MINERAL </a:t>
            </a:r>
            <a:r>
              <a:rPr lang="en-US" dirty="0" smtClean="0"/>
              <a:t>ELEMENTS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494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Potassium</a:t>
            </a:r>
          </a:p>
          <a:p>
            <a:pPr lvl="2"/>
            <a:r>
              <a:rPr lang="en-US" dirty="0" smtClean="0"/>
              <a:t>Marginal </a:t>
            </a:r>
            <a:r>
              <a:rPr lang="en-US" dirty="0" err="1" smtClean="0"/>
              <a:t>chlorosis</a:t>
            </a:r>
            <a:endParaRPr lang="en-US" dirty="0" smtClean="0"/>
          </a:p>
          <a:p>
            <a:pPr lvl="2"/>
            <a:r>
              <a:rPr lang="en-US" dirty="0" smtClean="0"/>
              <a:t>Dying of leaf tip</a:t>
            </a:r>
          </a:p>
          <a:p>
            <a:pPr lvl="2"/>
            <a:r>
              <a:rPr lang="en-US" dirty="0" smtClean="0"/>
              <a:t>Appear at mature leaves</a:t>
            </a:r>
          </a:p>
          <a:p>
            <a:pPr lvl="2"/>
            <a:r>
              <a:rPr lang="en-US" dirty="0" smtClean="0"/>
              <a:t>Stem is slender and weak with abnormally short internodes.</a:t>
            </a:r>
          </a:p>
          <a:p>
            <a:r>
              <a:rPr lang="en-US" dirty="0" smtClean="0"/>
              <a:t>Calcium</a:t>
            </a:r>
          </a:p>
          <a:p>
            <a:pPr lvl="2"/>
            <a:r>
              <a:rPr lang="en-US" dirty="0" smtClean="0"/>
              <a:t>Necrosis of young </a:t>
            </a:r>
            <a:r>
              <a:rPr lang="en-US" dirty="0" err="1" smtClean="0"/>
              <a:t>meristamatic</a:t>
            </a:r>
            <a:r>
              <a:rPr lang="en-US" dirty="0" smtClean="0"/>
              <a:t> regions</a:t>
            </a:r>
          </a:p>
          <a:p>
            <a:pPr lvl="2"/>
            <a:r>
              <a:rPr lang="en-US" dirty="0" smtClean="0"/>
              <a:t>Downward hooking of young leaves</a:t>
            </a:r>
          </a:p>
          <a:p>
            <a:pPr lvl="2"/>
            <a:r>
              <a:rPr lang="en-IN" dirty="0" smtClean="0"/>
              <a:t>Root system appear </a:t>
            </a:r>
            <a:r>
              <a:rPr lang="en-IN" dirty="0"/>
              <a:t>brownish, short, and highly branched. </a:t>
            </a:r>
            <a:endParaRPr lang="en-IN" dirty="0" smtClean="0"/>
          </a:p>
          <a:p>
            <a:pPr lvl="2"/>
            <a:r>
              <a:rPr lang="en-IN" dirty="0" smtClean="0"/>
              <a:t>Severe stunting </a:t>
            </a:r>
            <a:r>
              <a:rPr lang="en-IN" dirty="0"/>
              <a:t>may </a:t>
            </a:r>
            <a:r>
              <a:rPr lang="en-IN" dirty="0" smtClean="0"/>
              <a:t>result.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857916"/>
          </a:xfrm>
        </p:spPr>
        <p:txBody>
          <a:bodyPr/>
          <a:lstStyle/>
          <a:p>
            <a:pPr algn="just"/>
            <a:r>
              <a:rPr lang="en-US" dirty="0" smtClean="0"/>
              <a:t>About 60 different elements have been reported in plants out of which 30 are present in all plants.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Out of 30, 16 elements are essential and rest are non-essential.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This essentiality and non-essentiality of the mineral elements is governed by CRITERIA OF ESSENTIALITY.</a:t>
            </a:r>
            <a:endParaRPr lang="en-IN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42942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Magnesium </a:t>
            </a:r>
          </a:p>
          <a:p>
            <a:pPr lvl="2">
              <a:lnSpc>
                <a:spcPct val="150000"/>
              </a:lnSpc>
            </a:pPr>
            <a:r>
              <a:rPr lang="en-US" dirty="0" err="1" smtClean="0"/>
              <a:t>Chlorosis</a:t>
            </a:r>
            <a:r>
              <a:rPr lang="en-US" dirty="0" smtClean="0"/>
              <a:t> between leaf veins.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Leaves may become yellow or white.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It may also lead to premature </a:t>
            </a:r>
            <a:r>
              <a:rPr lang="en-US" dirty="0" err="1" smtClean="0"/>
              <a:t>abscession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Chlorine 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Required in oxygen evolution in photosynthesis.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Deficiency starts with wilting of leaf tip and proceeds to general necrosis of leaves.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Leaf growth is reduced.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Leaves appear bronze in color.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Roots of chlorine deficient plants are stunted.</a:t>
            </a:r>
            <a:endParaRPr lang="en-IN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User\Desktop\BOT302\M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79772" y="785794"/>
            <a:ext cx="6721252" cy="52149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85791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Manganese 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Main symptom is </a:t>
            </a:r>
            <a:r>
              <a:rPr lang="en-US" dirty="0" err="1" smtClean="0"/>
              <a:t>intervenous</a:t>
            </a:r>
            <a:r>
              <a:rPr lang="en-US" dirty="0" smtClean="0"/>
              <a:t> </a:t>
            </a:r>
            <a:r>
              <a:rPr lang="en-US" dirty="0" err="1" smtClean="0"/>
              <a:t>chlorosis</a:t>
            </a:r>
            <a:r>
              <a:rPr lang="en-US" dirty="0" smtClean="0"/>
              <a:t> associated with development of small necrotic spots.</a:t>
            </a:r>
          </a:p>
          <a:p>
            <a:pPr lvl="2">
              <a:lnSpc>
                <a:spcPct val="150000"/>
              </a:lnSpc>
            </a:pPr>
            <a:endParaRPr lang="en-US" sz="1600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Sodium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C4 and CAM plants require Na ions.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Required for regeneration of PEP.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Under Na deficiency flowering fail to occur in these plants.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DEFICIENCY OF GROUP 4 MINERAL ELEMENTS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Iron </a:t>
            </a:r>
          </a:p>
          <a:p>
            <a:pPr lvl="2"/>
            <a:r>
              <a:rPr lang="en-US" dirty="0" err="1" smtClean="0"/>
              <a:t>Intervenous</a:t>
            </a:r>
            <a:r>
              <a:rPr lang="en-US" dirty="0" smtClean="0"/>
              <a:t> </a:t>
            </a:r>
            <a:r>
              <a:rPr lang="en-US" dirty="0" err="1" smtClean="0"/>
              <a:t>chlorosis</a:t>
            </a:r>
            <a:r>
              <a:rPr lang="en-US" dirty="0" smtClean="0"/>
              <a:t> in younger leaves.</a:t>
            </a:r>
          </a:p>
          <a:p>
            <a:pPr lvl="2"/>
            <a:r>
              <a:rPr lang="en-US" dirty="0" smtClean="0"/>
              <a:t>After some time leaf starts to turn white.</a:t>
            </a:r>
          </a:p>
          <a:p>
            <a:pPr lvl="2"/>
            <a:endParaRPr lang="en-US" sz="3200" dirty="0" smtClean="0"/>
          </a:p>
          <a:p>
            <a:r>
              <a:rPr lang="en-US" dirty="0" smtClean="0"/>
              <a:t>Zinc </a:t>
            </a:r>
          </a:p>
          <a:p>
            <a:pPr lvl="2"/>
            <a:r>
              <a:rPr lang="en-US" dirty="0" smtClean="0"/>
              <a:t>Reduction in </a:t>
            </a:r>
            <a:r>
              <a:rPr lang="en-US" dirty="0" err="1" smtClean="0"/>
              <a:t>internodal</a:t>
            </a:r>
            <a:r>
              <a:rPr lang="en-US" dirty="0" smtClean="0"/>
              <a:t> growth.</a:t>
            </a:r>
          </a:p>
          <a:p>
            <a:pPr lvl="2"/>
            <a:r>
              <a:rPr lang="en-US" dirty="0" smtClean="0"/>
              <a:t>Plant shows rosette habit of growth.</a:t>
            </a:r>
          </a:p>
          <a:p>
            <a:pPr lvl="2"/>
            <a:r>
              <a:rPr lang="en-US" dirty="0" smtClean="0"/>
              <a:t>Leaves are small and distorted.</a:t>
            </a:r>
          </a:p>
          <a:p>
            <a:pPr lvl="2"/>
            <a:r>
              <a:rPr lang="en-US" dirty="0" smtClean="0"/>
              <a:t>Leaf margins usually have a puckered appearance.</a:t>
            </a:r>
            <a:endParaRPr lang="en-IN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User\Desktop\BOT302\Z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956380"/>
            <a:ext cx="7545639" cy="46434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0079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Copper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Also involve in electron transfer reactions </a:t>
            </a:r>
            <a:r>
              <a:rPr lang="en-US" dirty="0" err="1" smtClean="0"/>
              <a:t>eg</a:t>
            </a:r>
            <a:r>
              <a:rPr lang="en-US" dirty="0" smtClean="0"/>
              <a:t>. </a:t>
            </a:r>
            <a:r>
              <a:rPr lang="en-US" dirty="0" err="1" smtClean="0"/>
              <a:t>Plastocyanin</a:t>
            </a:r>
            <a:r>
              <a:rPr lang="en-US" dirty="0" smtClean="0"/>
              <a:t>.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Initial symptom of Cu deficiency is production of dark green leaves with development of necrotic spots.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Necrotic spots generally spread along margins.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Leaves also appear twisted and malformed.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Premature </a:t>
            </a:r>
            <a:r>
              <a:rPr lang="en-US" dirty="0" err="1" smtClean="0"/>
              <a:t>abscision</a:t>
            </a:r>
            <a:r>
              <a:rPr lang="en-US" dirty="0" smtClean="0"/>
              <a:t> of leaves may occur.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Nickel 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Nickel deficiency in plants leads to accumulation of user in their leaves.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Leaf tip necrosis is also observed.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Molybdenum</a:t>
            </a:r>
          </a:p>
          <a:p>
            <a:pPr lvl="2">
              <a:lnSpc>
                <a:spcPct val="150000"/>
              </a:lnSpc>
            </a:pPr>
            <a:r>
              <a:rPr lang="en-IN" dirty="0" smtClean="0"/>
              <a:t>The first indication of a molybdenum deficiency is general </a:t>
            </a:r>
            <a:r>
              <a:rPr lang="en-IN" dirty="0" err="1" smtClean="0"/>
              <a:t>chlorosis</a:t>
            </a:r>
            <a:r>
              <a:rPr lang="en-IN" dirty="0" smtClean="0"/>
              <a:t> between veins and necrosis of the older leaves.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Molybdenum deficiency can also lead to nitrogen deficiency.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b="68458"/>
          <a:stretch>
            <a:fillRect/>
          </a:stretch>
        </p:blipFill>
        <p:spPr bwMode="auto">
          <a:xfrm>
            <a:off x="387032" y="1285860"/>
            <a:ext cx="8358246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 t="29790" b="35163"/>
          <a:stretch>
            <a:fillRect/>
          </a:stretch>
        </p:blipFill>
        <p:spPr bwMode="auto">
          <a:xfrm>
            <a:off x="301739" y="1071546"/>
            <a:ext cx="8572560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 t="63085"/>
          <a:stretch>
            <a:fillRect/>
          </a:stretch>
        </p:blipFill>
        <p:spPr bwMode="auto">
          <a:xfrm>
            <a:off x="139995" y="1276392"/>
            <a:ext cx="8803578" cy="4367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CRITERIA OF ESSENTIALITY</a:t>
            </a:r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Given by </a:t>
            </a:r>
            <a:r>
              <a:rPr lang="en-US" dirty="0" err="1" smtClean="0"/>
              <a:t>Arnon</a:t>
            </a:r>
            <a:r>
              <a:rPr lang="en-US" dirty="0" smtClean="0"/>
              <a:t> and Stout in 1939.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It states that</a:t>
            </a:r>
          </a:p>
          <a:p>
            <a:pPr lvl="1" algn="just">
              <a:lnSpc>
                <a:spcPct val="150000"/>
              </a:lnSpc>
            </a:pPr>
            <a:r>
              <a:rPr lang="en-US" dirty="0" smtClean="0"/>
              <a:t>A plant must be unable to grow in the absence of essential elements.</a:t>
            </a:r>
          </a:p>
          <a:p>
            <a:pPr lvl="1" algn="just">
              <a:lnSpc>
                <a:spcPct val="150000"/>
              </a:lnSpc>
            </a:pPr>
            <a:r>
              <a:rPr lang="en-US" dirty="0" smtClean="0"/>
              <a:t>It must be irreplaceable, i.e. specific for a particular plant function.</a:t>
            </a:r>
          </a:p>
          <a:p>
            <a:pPr lvl="1" algn="just">
              <a:lnSpc>
                <a:spcPct val="150000"/>
              </a:lnSpc>
            </a:pPr>
            <a:r>
              <a:rPr lang="en-US" dirty="0" smtClean="0"/>
              <a:t>It must be directly involved in the nutrition of the plants.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15106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IN" dirty="0"/>
              <a:t>Essential mineral elements </a:t>
            </a:r>
            <a:r>
              <a:rPr lang="en-IN" dirty="0" smtClean="0"/>
              <a:t>are usually </a:t>
            </a:r>
            <a:r>
              <a:rPr lang="en-IN" dirty="0"/>
              <a:t>classified as </a:t>
            </a:r>
            <a:r>
              <a:rPr lang="en-IN" dirty="0" smtClean="0"/>
              <a:t>macronutrients or </a:t>
            </a:r>
            <a:r>
              <a:rPr lang="en-IN" dirty="0"/>
              <a:t>micronutrients, according </a:t>
            </a:r>
            <a:r>
              <a:rPr lang="en-IN" dirty="0" smtClean="0"/>
              <a:t>to their </a:t>
            </a:r>
            <a:r>
              <a:rPr lang="en-IN" dirty="0"/>
              <a:t>relative concentration in </a:t>
            </a:r>
            <a:r>
              <a:rPr lang="en-IN" dirty="0" smtClean="0"/>
              <a:t>plant tissue</a:t>
            </a:r>
            <a:r>
              <a:rPr lang="en-IN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Macronutrients</a:t>
            </a:r>
          </a:p>
          <a:p>
            <a:pPr lvl="2" algn="just">
              <a:lnSpc>
                <a:spcPct val="150000"/>
              </a:lnSpc>
            </a:pPr>
            <a:r>
              <a:rPr lang="en-US" dirty="0" smtClean="0"/>
              <a:t>Required by plants in larger quantities</a:t>
            </a:r>
          </a:p>
          <a:p>
            <a:pPr lvl="2" algn="just">
              <a:lnSpc>
                <a:spcPct val="150000"/>
              </a:lnSpc>
            </a:pPr>
            <a:r>
              <a:rPr lang="en-US" dirty="0" smtClean="0"/>
              <a:t>C, H, O, N, P, K, S, Ca, Mg, Fe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Micronutrients </a:t>
            </a:r>
          </a:p>
          <a:p>
            <a:pPr lvl="2" algn="just">
              <a:lnSpc>
                <a:spcPct val="150000"/>
              </a:lnSpc>
            </a:pPr>
            <a:r>
              <a:rPr lang="en-US" dirty="0" smtClean="0"/>
              <a:t>Required in small amounts</a:t>
            </a:r>
          </a:p>
          <a:p>
            <a:pPr lvl="2" algn="just">
              <a:lnSpc>
                <a:spcPct val="150000"/>
              </a:lnSpc>
            </a:pPr>
            <a:r>
              <a:rPr lang="en-US" dirty="0" smtClean="0"/>
              <a:t>Cu, Zn, </a:t>
            </a:r>
            <a:r>
              <a:rPr lang="en-US" dirty="0" err="1" smtClean="0"/>
              <a:t>Mn</a:t>
            </a:r>
            <a:r>
              <a:rPr lang="en-US" dirty="0" smtClean="0"/>
              <a:t>, Mo, B, </a:t>
            </a:r>
            <a:r>
              <a:rPr lang="en-US" dirty="0" err="1" smtClean="0"/>
              <a:t>Cl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86245" y="584800"/>
            <a:ext cx="7286676" cy="616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843369" y="142852"/>
            <a:ext cx="7500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Table: Adequate tissue levels of elements that may be required by the plants.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7223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spc="-110" dirty="0" smtClean="0"/>
              <a:t>The classification into macro and micronutrients is difficult to justify</a:t>
            </a:r>
            <a:r>
              <a:rPr lang="en-US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Hence they must be classified based on their biological role and physiological function.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Hence plant nutrients can be divided into four basic groups:</a:t>
            </a:r>
            <a:r>
              <a:rPr lang="en-IN" dirty="0"/>
              <a:t> </a:t>
            </a:r>
            <a:endParaRPr lang="en-IN" dirty="0" smtClean="0"/>
          </a:p>
          <a:p>
            <a:pPr lvl="1" algn="just">
              <a:lnSpc>
                <a:spcPct val="150000"/>
              </a:lnSpc>
            </a:pPr>
            <a:r>
              <a:rPr lang="en-IN" dirty="0" smtClean="0"/>
              <a:t>The </a:t>
            </a:r>
            <a:r>
              <a:rPr lang="en-IN" dirty="0"/>
              <a:t>first group of essential </a:t>
            </a:r>
            <a:r>
              <a:rPr lang="en-IN" dirty="0" smtClean="0"/>
              <a:t>elements forms </a:t>
            </a:r>
            <a:r>
              <a:rPr lang="en-IN" dirty="0"/>
              <a:t>the organic (carbon</a:t>
            </a:r>
            <a:r>
              <a:rPr lang="en-IN" dirty="0" smtClean="0"/>
              <a:t>)</a:t>
            </a:r>
            <a:r>
              <a:rPr lang="en-IN" dirty="0"/>
              <a:t> compounds of the plant. Plants assimilate </a:t>
            </a:r>
            <a:r>
              <a:rPr lang="en-IN" dirty="0" smtClean="0"/>
              <a:t>these nutrients </a:t>
            </a:r>
            <a:r>
              <a:rPr lang="en-IN" dirty="0"/>
              <a:t>via biochemical reactions involving </a:t>
            </a:r>
            <a:r>
              <a:rPr lang="en-IN" dirty="0" smtClean="0"/>
              <a:t>oxidation and </a:t>
            </a:r>
            <a:r>
              <a:rPr lang="en-IN" dirty="0"/>
              <a:t>reduction</a:t>
            </a:r>
            <a:r>
              <a:rPr lang="en-IN" dirty="0" smtClean="0"/>
              <a:t>.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143668"/>
          </a:xfrm>
        </p:spPr>
        <p:txBody>
          <a:bodyPr>
            <a:noAutofit/>
          </a:bodyPr>
          <a:lstStyle/>
          <a:p>
            <a:pPr lvl="1" algn="just">
              <a:lnSpc>
                <a:spcPct val="150000"/>
              </a:lnSpc>
            </a:pPr>
            <a:r>
              <a:rPr lang="en-IN" dirty="0"/>
              <a:t>The second group is important in energy </a:t>
            </a:r>
            <a:r>
              <a:rPr lang="en-IN" dirty="0" smtClean="0"/>
              <a:t>storage reactions </a:t>
            </a:r>
            <a:r>
              <a:rPr lang="en-IN" dirty="0"/>
              <a:t>or in maintaining structural integrity</a:t>
            </a:r>
            <a:r>
              <a:rPr lang="en-IN" dirty="0" smtClean="0"/>
              <a:t>.</a:t>
            </a:r>
          </a:p>
          <a:p>
            <a:pPr lvl="1" algn="just">
              <a:lnSpc>
                <a:spcPct val="150000"/>
              </a:lnSpc>
              <a:buNone/>
            </a:pPr>
            <a:r>
              <a:rPr lang="en-IN" dirty="0" smtClean="0"/>
              <a:t> </a:t>
            </a:r>
            <a:endParaRPr lang="en-IN" dirty="0"/>
          </a:p>
          <a:p>
            <a:pPr lvl="1" algn="just">
              <a:lnSpc>
                <a:spcPct val="150000"/>
              </a:lnSpc>
            </a:pPr>
            <a:r>
              <a:rPr lang="en-IN" dirty="0"/>
              <a:t>The third group is present in plant tissue as </a:t>
            </a:r>
            <a:r>
              <a:rPr lang="en-IN" dirty="0" smtClean="0"/>
              <a:t>either free </a:t>
            </a:r>
            <a:r>
              <a:rPr lang="en-IN" dirty="0"/>
              <a:t>ions or ions bound to substances such as the </a:t>
            </a:r>
            <a:r>
              <a:rPr lang="en-IN" dirty="0" err="1" smtClean="0"/>
              <a:t>pectic</a:t>
            </a:r>
            <a:r>
              <a:rPr lang="en-IN" dirty="0" smtClean="0"/>
              <a:t> acids </a:t>
            </a:r>
            <a:r>
              <a:rPr lang="en-IN" dirty="0"/>
              <a:t>present in the plant cell wall. </a:t>
            </a:r>
          </a:p>
          <a:p>
            <a:pPr lvl="1" algn="just">
              <a:lnSpc>
                <a:spcPct val="150000"/>
              </a:lnSpc>
            </a:pPr>
            <a:endParaRPr lang="en-IN" dirty="0" smtClean="0"/>
          </a:p>
          <a:p>
            <a:pPr lvl="1" algn="just">
              <a:lnSpc>
                <a:spcPct val="150000"/>
              </a:lnSpc>
            </a:pPr>
            <a:r>
              <a:rPr lang="en-IN" dirty="0" smtClean="0"/>
              <a:t>The </a:t>
            </a:r>
            <a:r>
              <a:rPr lang="en-IN" dirty="0"/>
              <a:t>fourth group has important roles in </a:t>
            </a:r>
            <a:r>
              <a:rPr lang="en-IN" dirty="0" smtClean="0"/>
              <a:t>reactions involving </a:t>
            </a:r>
            <a:r>
              <a:rPr lang="en-IN" dirty="0"/>
              <a:t>electron transfer</a:t>
            </a:r>
            <a:r>
              <a:rPr lang="en-IN" dirty="0" smtClean="0"/>
              <a:t>.</a:t>
            </a: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32615"/>
            <a:ext cx="8501122" cy="6648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876</Words>
  <Application>Microsoft Office PowerPoint</Application>
  <PresentationFormat>On-screen Show (4:3)</PresentationFormat>
  <Paragraphs>111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NUTRIENT DEFICIENCY IN PLANTS</vt:lpstr>
      <vt:lpstr>INTRODUCTION </vt:lpstr>
      <vt:lpstr>Slide 3</vt:lpstr>
      <vt:lpstr>CRITERIA OF ESSENTIALITY 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DEFICIENCIES OF GROUP 1 MINERAL ELEMENTS</vt:lpstr>
      <vt:lpstr>Slide 23</vt:lpstr>
      <vt:lpstr>Slide 24</vt:lpstr>
      <vt:lpstr>Slide 25</vt:lpstr>
      <vt:lpstr>Slide 26</vt:lpstr>
      <vt:lpstr>Slide 27</vt:lpstr>
      <vt:lpstr>Slide 28</vt:lpstr>
      <vt:lpstr>DEFICIENCIES OF GROUP 3 MINERAL ELEMENTS</vt:lpstr>
      <vt:lpstr>Slide 30</vt:lpstr>
      <vt:lpstr>Slide 31</vt:lpstr>
      <vt:lpstr>Slide 32</vt:lpstr>
      <vt:lpstr>DEFICIENCY OF GROUP 4 MINERAL ELEMENTS</vt:lpstr>
      <vt:lpstr>Slide 34</vt:lpstr>
      <vt:lpstr>Slide 35</vt:lpstr>
      <vt:lpstr>Slide 36</vt:lpstr>
      <vt:lpstr>Slide 37</vt:lpstr>
      <vt:lpstr>Slide 38</vt:lpstr>
      <vt:lpstr>Slide 39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BOT101 Lect-3 MINERAL NUTRITION</dc:title>
  <dc:creator>User</dc:creator>
  <cp:lastModifiedBy>ADMIN</cp:lastModifiedBy>
  <cp:revision>26</cp:revision>
  <dcterms:created xsi:type="dcterms:W3CDTF">2013-08-20T00:45:58Z</dcterms:created>
  <dcterms:modified xsi:type="dcterms:W3CDTF">2022-08-02T10:41:42Z</dcterms:modified>
</cp:coreProperties>
</file>